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D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498080" y="182880"/>
            <a:ext cx="2286000" cy="2286000"/>
          </a:xfrm>
          <a:prstGeom prst="ellipse">
            <a:avLst/>
          </a:prstGeom>
          <a:solidFill>
            <a:srgbClr val="243672"/>
          </a:solidFill>
          <a:ln w="12700">
            <a:solidFill>
              <a:srgbClr val="24367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772400" y="457200"/>
            <a:ext cx="1737360" cy="1737360"/>
          </a:xfrm>
          <a:prstGeom prst="ellipse">
            <a:avLst/>
          </a:prstGeom>
          <a:solidFill>
            <a:srgbClr val="2E4DA0"/>
          </a:solidFill>
          <a:ln w="12700">
            <a:solidFill>
              <a:srgbClr val="2E4DA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589520" y="804672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9A227"/>
                </a:solidFill>
              </a:rPr>
              <a:t>★ ★ ★ ★ ★ ★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11480" y="1463040"/>
            <a:ext cx="68580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Raporti i PE-së</a:t>
            </a:r>
            <a:endParaRPr lang="en-US" sz="3800" dirty="0"/>
          </a:p>
          <a:p>
            <a:pPr algn="l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për Shqipërinë 2025</a:t>
            </a:r>
            <a:endParaRPr lang="en-US" sz="3800" dirty="0"/>
          </a:p>
        </p:txBody>
      </p:sp>
      <p:sp>
        <p:nvSpPr>
          <p:cNvPr id="7" name="Shape 5"/>
          <p:cNvSpPr/>
          <p:nvPr/>
        </p:nvSpPr>
        <p:spPr>
          <a:xfrm>
            <a:off x="411480" y="3017520"/>
            <a:ext cx="4114800" cy="64008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32004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F0D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Komisioni i Jashtëm — Çështjet Kritike &amp; Gjetjet Kryesore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" y="46634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Komisioni i Jashtëm i Parlamentit Europian  |  2025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2436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118872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411480" y="228600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Pavarësia Gjyqësore &amp; Liria e Medias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2D5A"/>
          </a:solidFill>
          <a:ln w="12700">
            <a:solidFill>
              <a:srgbClr val="1A2D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5486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Pavarësia Gjyqësore (Pika 7)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Gjykata Kushtetuese ka shënuar progres — por presioni politik mbi gjyqësorin mbetet sistematik.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Raporti: 'gjyqësori vazhdon të përballet me presione dhe kërcënime politike që rrezikojnë të minojnë pavarësinë gjyqësore'.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Zbatimi i vendimeve të Gjykatës Kushtetuese nga ekzekutivi dhe legjislativi — element thelbësor i sundimit të ligjit.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Çdo moszbatim cënon ekuilibrin institucional dhe dobëson besimin publik te drejtësia.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Pika 7 — Pavarësia Gjyqësore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2D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5720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❝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F0D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Liria e Medias dhe Sulmet ndaj Gazetarëve — Pika 11a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Dënon fuqimisht armiqësinë kundër gazetarëve dhe profesionistëve të medias të pavarur në Shqipëri, duke përfshirë sulmet verbale dhe retorikën anti-medie nga zyrtarë të nivelit të lartë, fushatat e përçmimit dhe ngacmimet mizogjene online, shpesh të drejtuara kundër gazetarëve që raportojnë për sundimin e ligjit, korrupsionin dhe drejtësinë.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457200" y="4206240"/>
            <a:ext cx="2743200" cy="5486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4315968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D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Pika 11a — Gjuha më e ashpër dënuese në të gjithë dokumentin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2436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118872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411480" y="228600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Mjedisi, Të Drejtat &amp; Integriteti i Fondeve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2D5A"/>
          </a:solidFill>
          <a:ln w="12700">
            <a:solidFill>
              <a:srgbClr val="1A2D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5486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Mjedisi dhe Zonat e Mbrojtura (Pika 19a)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 shpreh 'keqardhje të thellë' për zgjatjen e Ligjit të 2015 për Investimet Strategjike — procedura të përshpejtuara me shqyrtim mjedisor të reduktuar.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Thirrje eksplicite për SHFUQIZIMIN e amendamenteve të 2024 të Ligjit për Zonat e Mbrojtura.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Ndryshimet e 2024 lejojnë infrastrukturë turistike në shkallë të gjerë brenda zonave të mbrojtura.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Kompetencat e qeverisjes mjedisore transferohen tek Këshilli Kombëtar i Territorit — dobësohet mbikëqyrja.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 është një nga rastet e pakta ku PE kërkon shfuqizim të drejtpërdrejtë të ligjit shqiptar.</a:t>
            </a:r>
            <a:endParaRPr lang="en-US" sz="13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2D5A"/>
          </a:solidFill>
          <a:ln w="12700">
            <a:solidFill>
              <a:srgbClr val="1A2D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5486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Integriteti i Fondeve BE dhe të Drejtat e Fëmijëve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402336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6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960120"/>
            <a:ext cx="4023360" cy="384048"/>
          </a:xfrm>
          <a:prstGeom prst="rect">
            <a:avLst/>
          </a:prstGeom>
          <a:solidFill>
            <a:srgbClr val="2E4DA0"/>
          </a:solidFill>
          <a:ln w="12700">
            <a:solidFill>
              <a:srgbClr val="2E4DA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47472" y="97840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Fondet IPARD II — OLAF (Pika 22c)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1417320"/>
            <a:ext cx="3749040" cy="3337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OLAF ka identifikuar 'parregullsi serioze' në zbatimin e IPARD II në Shqipëri.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Kërkohet transparencë e plotë, llogaridhënie dhe mekanizma efektivë kontrolli.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Mbrojtja e interesave financiare të BE dhe ruajtja e besimit publik — prioritet.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846320" y="960120"/>
            <a:ext cx="402336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6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846320" y="960120"/>
            <a:ext cx="4023360" cy="38404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19472" y="97840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Të Drejtat e Fëmijëve (Pika 13d)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919472" y="1417320"/>
            <a:ext cx="3749040" cy="3337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Agjenda Kombëtare 2021–2026 nuk është zbatuar ende plotësisht.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Vonesat dhe ndihma ligjore e kufizuar pengojnë aksesin e fëmijëve në drejtësi.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Shumica e fëmijëve shqiptarë mbeten 'në rrezik varfërie'.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2D5A"/>
          </a:solidFill>
          <a:ln w="12700">
            <a:solidFill>
              <a:srgbClr val="1A2D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5486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e Jashtme dhe Iniciativat Rajonale (Pika 20a &amp; 21a)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Pika 20a: Pjesëmarrja ndërkombëtare duhet të jetë 'në përputhje me vlerat e BE-së dhe objektivat e integrimit evropian'.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Kërkohet transparencë dhe kontroll parlamentar në vendimet mbi angazhimet ndërkombëtare.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Pika 21a: Paralajmërim i ashpër ndaj 'Ballkanit të Hapur' — rrezikon krijimin e 'strukturave paralele' që dëmtojnë Procesin e Berlinit.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Konteksti: Letra e përbashkët Rama-Vuçiç riaktivizoi diskutimet mbi 'Open Balkan' — PE reagoi me gjuhë kritike.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Pika 16b: Thirrje për mekanizëm gjithëpërfshirës skanimi/kontrolli të Investimeve të Huaja Direkte (FDI).</a:t>
            </a:r>
            <a:endParaRPr lang="en-US" sz="13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A2D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64592" y="4480560"/>
            <a:ext cx="8979408" cy="658368"/>
          </a:xfrm>
          <a:prstGeom prst="rect">
            <a:avLst/>
          </a:prstGeom>
          <a:solidFill>
            <a:srgbClr val="243672"/>
          </a:solidFill>
          <a:ln w="12700">
            <a:solidFill>
              <a:srgbClr val="24367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9A227"/>
                </a:solidFill>
              </a:rPr>
              <a:t>★ ★ ★ ★ ★ ★ ★ ★ ★ ★ ★ ★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Konkluzione Kryesore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200400" y="2240280"/>
            <a:ext cx="2743200" cy="64008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2423160"/>
            <a:ext cx="786384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Kushtëzimi i rreptë: cilësia e reformave, jo vetëm miratimi formal i ligjeve</a:t>
            </a:r>
            <a:endParaRPr lang="en-US" sz="12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IBAR mbetet i pamiratuar — kjo pezullon hapat e mëtejshëm drejt anëtarësimit</a:t>
            </a:r>
            <a:endParaRPr lang="en-US" sz="12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Shqetësimet kryesore: korrupsioni, pavarësia gjyqësore, liria e medias, mjedisi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Çdo reformë duhet të jetë e qëndrueshme, e thellë dhe e pakthyeshme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57200" y="4526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Parlamenti Europian  |  Raporti Vjetor për Shqipërinë  |  2025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2D5A"/>
          </a:solidFill>
          <a:ln w="12700">
            <a:solidFill>
              <a:srgbClr val="1A2D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5486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Konteksti i Raportit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Parlamenti Europian miratoi raportin vjetor për Shqipërinë bazuar mbi raportin e progresit të Komisionit Europian 2025.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Raporti i Schieder u ndryshua me 9 grupe amendamentesh të votuara gjatë seancës.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Shumica e kritikave prekin fushat që BE i konsideron 'thelbësore' — të lidhura drejtpërdrejt me raportin IBAR.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IBAR (Interim Benchmarks Assessment Report) mbetet i pamiratuar — 9 shtete anëtare të BE votuan kundër.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Faktorët kryesorë të bllokimit: pavarësia gjyqësore, çështja Balluku, projektligji i mbrojtjes së ministrave.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2D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5720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❝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F0D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Korniza e Kushtëzimit — Preambula E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Duke qenë se besueshmëria e procesit të zgjerimit varet nga kushtëzimi i rreptë, progresi i bazuar në meritë dhe zbatimi efektiv i reformave, në vend vetëm të miratimit formal të legjislacionit... cilësia e reformave të nevojshme të një vendi përcakton afatin kohor për anëtarësim.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457200" y="4206240"/>
            <a:ext cx="2743200" cy="5486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4315968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D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Parlamenti Europian — Preambula E, Raporti 2025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2436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118872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411480" y="228600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Demokracia &amp; Reforma Zgjedhore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2D5A"/>
          </a:solidFill>
          <a:ln w="12700">
            <a:solidFill>
              <a:srgbClr val="1A2D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5486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Demokracia dhe Reforma Zgjedhore (Pika 3 &amp; 4)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Kuadri zgjedhor vlerësohet 'përgjithësisht i përshtatshëm' nga OSBE/ODIHR — por me dështime të vazhdueshme.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Identifikohet: fushë e pabarabartë loje, keqpërdorim i burimeve administrative, financim jo-transparent i partive.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Pretendime për blerje votash dhe presion mbi votuesit — çështje të pazgjidhura strukturore.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Polarizimi politik minon mbikëqyrjen parlamentare, besimin publik dhe funksionimin e institucioneve demokratike.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Opozita duhet të ketë 'pjesëmarrje kuptimplotë' në procedurat parlamentare — kusht i demokracisë funksionale.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Pika 3 (kuadri zgjedhor) &amp; Pika 4 (mosfunksionimi parlamentar)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2436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118872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411480" y="228600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Sundimi i Ligjit &amp; Antikorrupsioni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2D5A"/>
          </a:solidFill>
          <a:ln w="12700">
            <a:solidFill>
              <a:srgbClr val="1A2D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5486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Sundimi i Ligjit — Imuniteti dhe SPAK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402336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6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960120"/>
            <a:ext cx="4023360" cy="384048"/>
          </a:xfrm>
          <a:prstGeom prst="rect">
            <a:avLst/>
          </a:prstGeom>
          <a:solidFill>
            <a:srgbClr val="2E4DA0"/>
          </a:solidFill>
          <a:ln w="12700">
            <a:solidFill>
              <a:srgbClr val="2E4DA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47472" y="97840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Imuniteti Parlamentar (Pika 6a)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1417320"/>
            <a:ext cx="3749040" cy="3337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Çdo vendim duhet të merret 'pa ndërhyrje politike dhe pa vonesë të pajustifikueshme'.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Sinjal i drejtpërdrejtë ndaj rastit Balluku: imunitet i dhënë qëllimisht për mbrojtje individuale.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shtete anëtare BE refuzuan IBAR-in duke cituar pavarësinë e gjyqësorit si shqetësim kryesor.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846320" y="960120"/>
            <a:ext cx="402336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6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846320" y="960120"/>
            <a:ext cx="4023360" cy="38404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19472" y="97840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Pavarësia e SPAK (Pika 8)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919472" y="1417320"/>
            <a:ext cx="3749040" cy="3337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Raporti paralajmëron 'tentativa për të penguar dhe gërryer institucionalisht SPAK'.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Kërkohet: pavarësi e qëndrueshme, burime të përshtatshme, kapacitet operacional i plotë.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Kompetencat hetimore të SPAK nuk duhet të kufizohen apo të mënjanohen.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2D5A"/>
          </a:solidFill>
          <a:ln w="12700">
            <a:solidFill>
              <a:srgbClr val="1A2D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5486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Korrupsioni — Treguesit Kryesorë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411480" y="1051560"/>
            <a:ext cx="265176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6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051560"/>
            <a:ext cx="2651760" cy="10972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463040"/>
            <a:ext cx="26517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91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502920" y="2880360"/>
            <a:ext cx="2468880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A4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Renditja e Shqipërisë në Indeksin e Transparency International 2025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246120" y="1051560"/>
            <a:ext cx="265176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6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46120" y="1051560"/>
            <a:ext cx="2651760" cy="109728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46120" y="1463040"/>
            <a:ext cx="26517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</a:t>
            </a:r>
            <a:endParaRPr lang="en-US" sz="4600" dirty="0"/>
          </a:p>
        </p:txBody>
      </p:sp>
      <p:sp>
        <p:nvSpPr>
          <p:cNvPr id="12" name="Text 10"/>
          <p:cNvSpPr/>
          <p:nvPr/>
        </p:nvSpPr>
        <p:spPr>
          <a:xfrm>
            <a:off x="3337560" y="2880360"/>
            <a:ext cx="2468880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A4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Renditja në 2024 — rënie me 11 vende brenda një viti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080760" y="1051560"/>
            <a:ext cx="265176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6F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080760" y="1051560"/>
            <a:ext cx="2651760" cy="10972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080760" y="1463040"/>
            <a:ext cx="26517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11↓</a:t>
            </a:r>
            <a:endParaRPr lang="en-US" sz="4600" dirty="0"/>
          </a:p>
        </p:txBody>
      </p:sp>
      <p:sp>
        <p:nvSpPr>
          <p:cNvPr id="16" name="Text 14"/>
          <p:cNvSpPr/>
          <p:nvPr/>
        </p:nvSpPr>
        <p:spPr>
          <a:xfrm>
            <a:off x="6172200" y="2880360"/>
            <a:ext cx="2468880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A4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Pozita humbuara në 12 muaj — trend negativ i qartë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2D5A"/>
          </a:solidFill>
          <a:ln w="12700">
            <a:solidFill>
              <a:srgbClr val="1A2D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5486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Korrupsioni — Sektorët Kritikë dhe Asetet (Pika 8 &amp; 9)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Masat parandaluese kërkohen veçanërisht në: prokurimin publik dhe koncesionet, licencimin dhe inspektimet, ndërtimin dhe planifikimin urban.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Konfiskimi i aseteve: kërkohet gjurmim, ngrirje, konfiskim dhe administrim efektiv i aseteve kriminale.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Kërkohet hetime financiare sistematike dhe bashkëpunim i përmirësuar ndërinstitucional e ndërkufitar.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Të Drejtat e Pronës (Pika 9a): 'progres vendimtar mbi regjistrimin fillestar të pronës dhe kompensimin e drejtë'.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Transparenca e kadastrës shtetërore dhe respektimi i të drejtës për proces të rregullt ligjor në shpronësime.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Raporti i PE për Shqipërinë 2025</dc:title>
  <dc:subject>PptxGenJS Presentation</dc:subject>
  <dc:creator>PptxGenJS</dc:creator>
  <cp:lastModifiedBy>PptxGenJS</cp:lastModifiedBy>
  <cp:revision>1</cp:revision>
  <dcterms:created xsi:type="dcterms:W3CDTF">2026-05-08T09:00:56Z</dcterms:created>
  <dcterms:modified xsi:type="dcterms:W3CDTF">2026-05-08T09:00:56Z</dcterms:modified>
</cp:coreProperties>
</file>